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1662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934e153f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8934e153f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934e153f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8934e153f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934e153f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8934e153f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934e153f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8934e153f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934e153f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8934e153f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934e153f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8934e153f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34e153f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8934e153f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934e153f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8934e153f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934e153f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8934e153f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8" name="Google Shape;2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0" name="Google Shape;30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934e153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934e153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8934e153f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34e153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8934e153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934e153f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8934e153f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34e153f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934e153f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934e153f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8934e153f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934e153f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8934e153f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934e153f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8934e153f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DOM-Level-3-Events/#event-types-li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 dirty="0"/>
              <a:t>PHP web development </a:t>
            </a:r>
            <a:r>
              <a:rPr lang="en-US" dirty="0" smtClean="0"/>
              <a:t>2020/2021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Events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/>
        </p:nvSpPr>
        <p:spPr>
          <a:xfrm>
            <a:off x="571025" y="0"/>
            <a:ext cx="82461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 Attribute</a:t>
            </a:r>
            <a:endParaRPr sz="1900"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495700" y="1833600"/>
            <a:ext cx="10961400" cy="80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0" dirty="0">
                <a:solidFill>
                  <a:srgbClr val="1A340C"/>
                </a:solidFill>
              </a:rPr>
              <a:t>&lt;button </a:t>
            </a:r>
            <a:r>
              <a:rPr lang="en-US" sz="2400" dirty="0" err="1">
                <a:solidFill>
                  <a:srgbClr val="1A340C"/>
                </a:solidFill>
              </a:rPr>
              <a:t>onclick</a:t>
            </a:r>
            <a:r>
              <a:rPr lang="en-US" sz="2400" b="0" dirty="0">
                <a:solidFill>
                  <a:srgbClr val="1A340C"/>
                </a:solidFill>
              </a:rPr>
              <a:t>="</a:t>
            </a:r>
            <a:r>
              <a:rPr lang="en-US" sz="2400" b="0" dirty="0" err="1">
                <a:solidFill>
                  <a:srgbClr val="1A340C"/>
                </a:solidFill>
              </a:rPr>
              <a:t>onButtonClick</a:t>
            </a:r>
            <a:r>
              <a:rPr lang="en-US" sz="2400" b="0" dirty="0">
                <a:solidFill>
                  <a:srgbClr val="1A340C"/>
                </a:solidFill>
              </a:rPr>
              <a:t>()"&gt;Click Me&lt;/button&gt;</a:t>
            </a:r>
            <a:endParaRPr sz="3398" b="0" dirty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545075" y="1278450"/>
            <a:ext cx="29235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HTML</a:t>
            </a:r>
            <a:endParaRPr sz="1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495700" y="3357600"/>
            <a:ext cx="10961400" cy="1449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1A340C"/>
                </a:solidFill>
              </a:rPr>
              <a:t>function onButtonClick() {</a:t>
            </a:r>
            <a:br>
              <a:rPr lang="en-US" sz="2400" b="0">
                <a:solidFill>
                  <a:srgbClr val="1A340C"/>
                </a:solidFill>
              </a:rPr>
            </a:br>
            <a:r>
              <a:rPr lang="en-US" sz="2400" b="0">
                <a:solidFill>
                  <a:srgbClr val="1A340C"/>
                </a:solidFill>
              </a:rPr>
              <a:t>  console.log("You clicked the Button");</a:t>
            </a:r>
            <a:br>
              <a:rPr lang="en-US" sz="2400" b="0">
                <a:solidFill>
                  <a:srgbClr val="1A340C"/>
                </a:solidFill>
              </a:rPr>
            </a:br>
            <a:r>
              <a:rPr lang="en-US" sz="2400" b="0">
                <a:solidFill>
                  <a:srgbClr val="1A340C"/>
                </a:solidFill>
              </a:rPr>
              <a:t>}</a:t>
            </a:r>
            <a:endParaRPr sz="33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545075" y="2802450"/>
            <a:ext cx="29235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JS</a:t>
            </a:r>
            <a:endParaRPr sz="1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6163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Напишете JS, с който при преминаване с мишката над картинката - от усмихната става сериозна и текста под картинката се </a:t>
            </a:r>
            <a:r>
              <a:rPr lang="en-US" sz="2400"/>
              <a:t>променя</a:t>
            </a:r>
            <a:r>
              <a:rPr lang="en-US" sz="2400">
                <a:solidFill>
                  <a:schemeClr val="dk1"/>
                </a:solidFill>
              </a:rPr>
              <a:t> от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I am serious </a:t>
            </a:r>
            <a:r>
              <a:rPr lang="en-US" sz="2400"/>
              <a:t>на</a:t>
            </a:r>
            <a:r>
              <a:rPr lang="en-US" sz="2400">
                <a:solidFill>
                  <a:schemeClr val="dk1"/>
                </a:solidFill>
              </a:rPr>
              <a:t> Just Kidding!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571025" y="0"/>
            <a:ext cx="82461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an HTML Attribute - </a:t>
            </a:r>
            <a:r>
              <a:rPr lang="en-US" sz="3200" b="1">
                <a:solidFill>
                  <a:srgbClr val="FFFFFF"/>
                </a:solidFill>
              </a:rPr>
              <a:t>TASK</a:t>
            </a:r>
            <a:endParaRPr sz="1900"/>
          </a:p>
        </p:txBody>
      </p:sp>
      <p:pic>
        <p:nvPicPr>
          <p:cNvPr id="226" name="Google Shape;226;p25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9" y="3429000"/>
            <a:ext cx="37719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1367" y="3460750"/>
            <a:ext cx="3759200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i="1" dirty="0">
                <a:solidFill>
                  <a:schemeClr val="dk1"/>
                </a:solidFill>
              </a:rPr>
              <a:t>html</a:t>
            </a:r>
            <a:endParaRPr sz="1500" i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</a:rPr>
              <a:t>&lt;button </a:t>
            </a:r>
            <a:r>
              <a:rPr lang="en-US" sz="1500" b="1" dirty="0">
                <a:solidFill>
                  <a:schemeClr val="lt1"/>
                </a:solidFill>
              </a:rPr>
              <a:t>id="click-button"</a:t>
            </a:r>
            <a:r>
              <a:rPr lang="en-US" sz="1500" dirty="0">
                <a:solidFill>
                  <a:schemeClr val="dk1"/>
                </a:solidFill>
              </a:rPr>
              <a:t>&gt;Click me&lt;/button&gt;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500" i="1" dirty="0">
                <a:solidFill>
                  <a:schemeClr val="dk1"/>
                </a:solidFill>
              </a:rPr>
              <a:t>JavaScript</a:t>
            </a:r>
            <a:endParaRPr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500" dirty="0" err="1">
                <a:solidFill>
                  <a:schemeClr val="dk1"/>
                </a:solidFill>
              </a:rPr>
              <a:t>var</a:t>
            </a:r>
            <a:r>
              <a:rPr lang="en-US" sz="1500" dirty="0">
                <a:solidFill>
                  <a:schemeClr val="dk1"/>
                </a:solidFill>
              </a:rPr>
              <a:t> button = </a:t>
            </a:r>
            <a:r>
              <a:rPr lang="en-US" sz="1500" dirty="0" err="1">
                <a:solidFill>
                  <a:schemeClr val="dk1"/>
                </a:solidFill>
              </a:rPr>
              <a:t>document.getElementById</a:t>
            </a:r>
            <a:r>
              <a:rPr lang="en-US" sz="1500" dirty="0">
                <a:solidFill>
                  <a:schemeClr val="dk1"/>
                </a:solidFill>
              </a:rPr>
              <a:t>("click-button");</a:t>
            </a:r>
            <a:br>
              <a:rPr lang="en-US" sz="1500" dirty="0">
                <a:solidFill>
                  <a:schemeClr val="dk1"/>
                </a:solidFill>
              </a:rPr>
            </a:br>
            <a:r>
              <a:rPr lang="en-US" sz="1500" dirty="0">
                <a:solidFill>
                  <a:schemeClr val="dk1"/>
                </a:solidFill>
              </a:rPr>
              <a:t>	</a:t>
            </a:r>
            <a:r>
              <a:rPr lang="en-US" sz="1500" dirty="0" err="1">
                <a:solidFill>
                  <a:schemeClr val="dk1"/>
                </a:solidFill>
              </a:rPr>
              <a:t>button.</a:t>
            </a:r>
            <a:r>
              <a:rPr lang="en-US" sz="1500" b="1" dirty="0" err="1">
                <a:solidFill>
                  <a:schemeClr val="dk1"/>
                </a:solidFill>
              </a:rPr>
              <a:t>onclick</a:t>
            </a:r>
            <a:r>
              <a:rPr lang="en-US" sz="1500" dirty="0">
                <a:solidFill>
                  <a:schemeClr val="dk1"/>
                </a:solidFill>
              </a:rPr>
              <a:t> = function </a:t>
            </a:r>
            <a:r>
              <a:rPr lang="en-US" sz="1500" dirty="0" err="1">
                <a:solidFill>
                  <a:schemeClr val="dk1"/>
                </a:solidFill>
              </a:rPr>
              <a:t>onButtonClick</a:t>
            </a:r>
            <a:r>
              <a:rPr lang="en-US" sz="1500" dirty="0">
                <a:solidFill>
                  <a:schemeClr val="dk1"/>
                </a:solidFill>
              </a:rPr>
              <a:t>() {</a:t>
            </a:r>
            <a:br>
              <a:rPr lang="en-US" sz="1500" dirty="0">
                <a:solidFill>
                  <a:schemeClr val="dk1"/>
                </a:solidFill>
              </a:rPr>
            </a:br>
            <a:r>
              <a:rPr lang="en-US" sz="1500" dirty="0">
                <a:solidFill>
                  <a:schemeClr val="dk1"/>
                </a:solidFill>
              </a:rPr>
              <a:t> 	 	console.log("You clicked the button");</a:t>
            </a:r>
            <a:br>
              <a:rPr lang="en-US" sz="1500" dirty="0">
                <a:solidFill>
                  <a:schemeClr val="dk1"/>
                </a:solidFill>
              </a:rPr>
            </a:br>
            <a:r>
              <a:rPr lang="en-US" sz="1500" dirty="0">
                <a:solidFill>
                  <a:schemeClr val="dk1"/>
                </a:solidFill>
              </a:rPr>
              <a:t>	}</a:t>
            </a:r>
            <a:endParaRPr sz="15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6096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 dirty="0">
                <a:solidFill>
                  <a:schemeClr val="dk1"/>
                </a:solidFill>
              </a:rPr>
              <a:t>a JS is prepared /</a:t>
            </a:r>
            <a:r>
              <a:rPr lang="en-US" sz="1500" b="1" dirty="0">
                <a:solidFill>
                  <a:schemeClr val="dk1"/>
                </a:solidFill>
              </a:rPr>
              <a:t>the button with id=click-button/</a:t>
            </a:r>
            <a:endParaRPr b="1" dirty="0"/>
          </a:p>
          <a:p>
            <a:pPr marL="6096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 dirty="0">
                <a:solidFill>
                  <a:schemeClr val="dk1"/>
                </a:solidFill>
              </a:rPr>
              <a:t>it waits for an event - to be clicked /</a:t>
            </a:r>
            <a:r>
              <a:rPr lang="en-US" sz="1500" dirty="0" err="1">
                <a:solidFill>
                  <a:schemeClr val="dk1"/>
                </a:solidFill>
              </a:rPr>
              <a:t>button.</a:t>
            </a:r>
            <a:r>
              <a:rPr lang="en-US" sz="1500" b="1" dirty="0" err="1">
                <a:solidFill>
                  <a:schemeClr val="dk1"/>
                </a:solidFill>
              </a:rPr>
              <a:t>onclick</a:t>
            </a:r>
            <a:r>
              <a:rPr lang="en-US" sz="1500" dirty="0">
                <a:solidFill>
                  <a:schemeClr val="dk1"/>
                </a:solidFill>
              </a:rPr>
              <a:t>/</a:t>
            </a:r>
            <a:endParaRPr dirty="0"/>
          </a:p>
          <a:p>
            <a:pPr marL="6096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 dirty="0">
                <a:solidFill>
                  <a:schemeClr val="dk1"/>
                </a:solidFill>
              </a:rPr>
              <a:t>and will do what is set in the script /</a:t>
            </a:r>
            <a:r>
              <a:rPr lang="en-US" sz="1500" b="1" dirty="0">
                <a:solidFill>
                  <a:schemeClr val="dk1"/>
                </a:solidFill>
              </a:rPr>
              <a:t>console.log("You clicked the button")</a:t>
            </a:r>
            <a:r>
              <a:rPr lang="en-US" sz="1500" dirty="0">
                <a:solidFill>
                  <a:schemeClr val="dk1"/>
                </a:solidFill>
              </a:rPr>
              <a:t>/</a:t>
            </a:r>
            <a:br>
              <a:rPr lang="en-US" sz="1500" dirty="0">
                <a:solidFill>
                  <a:schemeClr val="dk1"/>
                </a:solidFill>
              </a:rPr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500" dirty="0">
                <a:solidFill>
                  <a:schemeClr val="dk1"/>
                </a:solidFill>
              </a:rPr>
              <a:t/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560625" y="0"/>
            <a:ext cx="112236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</a:rPr>
              <a:t>Register </a:t>
            </a: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 Handlers </a:t>
            </a:r>
            <a:r>
              <a:rPr lang="en-US" sz="2400" b="1">
                <a:solidFill>
                  <a:srgbClr val="FFFFFF"/>
                </a:solidFill>
              </a:rPr>
              <a:t>using a property of a </a:t>
            </a: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</a:t>
            </a:r>
            <a:r>
              <a:rPr lang="en-US" sz="2400" b="1">
                <a:solidFill>
                  <a:srgbClr val="FFFFFF"/>
                </a:solidFill>
              </a:rPr>
              <a:t>element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Register Event Handlers using a property of a DOM element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1831"/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Напишете JS код, който сменява настроението на Smiley след натискане на бутон.</a:t>
            </a:r>
            <a:endParaRPr/>
          </a:p>
        </p:txBody>
      </p:sp>
      <p:pic>
        <p:nvPicPr>
          <p:cNvPr id="242" name="Google Shape;242;p2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9016" y="2844800"/>
            <a:ext cx="37719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p27"/>
          <p:cNvSpPr txBox="1"/>
          <p:nvPr/>
        </p:nvSpPr>
        <p:spPr>
          <a:xfrm>
            <a:off x="560625" y="0"/>
            <a:ext cx="112236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</a:rPr>
              <a:t>Register ... a property of a </a:t>
            </a: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</a:t>
            </a:r>
            <a:r>
              <a:rPr lang="en-US" sz="2400" b="1">
                <a:solidFill>
                  <a:srgbClr val="FFFFFF"/>
                </a:solidFill>
              </a:rPr>
              <a:t>element - task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/>
        </p:nvSpPr>
        <p:spPr>
          <a:xfrm>
            <a:off x="541308" y="253325"/>
            <a:ext cx="8246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Using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DOM Event Listeners</a:t>
            </a:r>
            <a:endParaRPr sz="1900"/>
          </a:p>
        </p:txBody>
      </p:sp>
      <p:sp>
        <p:nvSpPr>
          <p:cNvPr id="250" name="Google Shape;25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1"/>
          </p:nvPr>
        </p:nvSpPr>
        <p:spPr>
          <a:xfrm>
            <a:off x="615275" y="1483650"/>
            <a:ext cx="10961400" cy="704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 b="0" dirty="0" err="1">
                <a:solidFill>
                  <a:srgbClr val="1A340C"/>
                </a:solidFill>
              </a:rPr>
              <a:t>domElement.</a:t>
            </a:r>
            <a:r>
              <a:rPr lang="en-US" sz="2200" dirty="0" err="1">
                <a:solidFill>
                  <a:srgbClr val="1A340C"/>
                </a:solidFill>
              </a:rPr>
              <a:t>addEventListener</a:t>
            </a:r>
            <a:r>
              <a:rPr lang="en-US" sz="2200" b="0" dirty="0">
                <a:solidFill>
                  <a:srgbClr val="1A340C"/>
                </a:solidFill>
              </a:rPr>
              <a:t>(</a:t>
            </a:r>
            <a:r>
              <a:rPr lang="en-US" sz="2200" b="0" dirty="0" err="1">
                <a:solidFill>
                  <a:srgbClr val="B45F06"/>
                </a:solidFill>
              </a:rPr>
              <a:t>eventType</a:t>
            </a:r>
            <a:r>
              <a:rPr lang="en-US" sz="2200" b="0" dirty="0">
                <a:solidFill>
                  <a:srgbClr val="1A340C"/>
                </a:solidFill>
              </a:rPr>
              <a:t>, </a:t>
            </a:r>
            <a:r>
              <a:rPr lang="en-US" sz="2200" b="0" dirty="0" err="1">
                <a:solidFill>
                  <a:schemeClr val="accent2"/>
                </a:solidFill>
              </a:rPr>
              <a:t>eventHandler</a:t>
            </a:r>
            <a:r>
              <a:rPr lang="en-US" sz="2200" b="0" dirty="0">
                <a:solidFill>
                  <a:srgbClr val="1A340C"/>
                </a:solidFill>
              </a:rPr>
              <a:t>, </a:t>
            </a:r>
            <a:r>
              <a:rPr lang="en-US" sz="2200" dirty="0" err="1">
                <a:solidFill>
                  <a:srgbClr val="FF0000"/>
                </a:solidFill>
              </a:rPr>
              <a:t>isCaptureEvent</a:t>
            </a:r>
            <a:r>
              <a:rPr lang="en-US" sz="2200" b="0" dirty="0">
                <a:solidFill>
                  <a:srgbClr val="1A340C"/>
                </a:solidFill>
              </a:rPr>
              <a:t>);</a:t>
            </a:r>
            <a:endParaRPr sz="3198" b="0" dirty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198" b="0" dirty="0">
              <a:solidFill>
                <a:srgbClr val="1A340C"/>
              </a:solidFill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body" idx="1"/>
          </p:nvPr>
        </p:nvSpPr>
        <p:spPr>
          <a:xfrm>
            <a:off x="615300" y="2548275"/>
            <a:ext cx="10961400" cy="1781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var button = document.getElementById("click-button");</a:t>
            </a:r>
            <a:br>
              <a:rPr lang="en-US" sz="1800" b="0">
                <a:solidFill>
                  <a:schemeClr val="dk1"/>
                </a:solidFill>
              </a:rPr>
            </a:br>
            <a:r>
              <a:rPr lang="en-US" sz="1800" b="0">
                <a:solidFill>
                  <a:schemeClr val="dk1"/>
                </a:solidFill>
              </a:rPr>
              <a:t>button.</a:t>
            </a:r>
            <a:r>
              <a:rPr lang="en-US" sz="1800">
                <a:solidFill>
                  <a:schemeClr val="lt1"/>
                </a:solidFill>
              </a:rPr>
              <a:t>addEventListener</a:t>
            </a:r>
            <a:r>
              <a:rPr lang="en-US" sz="1800" b="0">
                <a:solidFill>
                  <a:schemeClr val="dk1"/>
                </a:solidFill>
              </a:rPr>
              <a:t>(</a:t>
            </a:r>
            <a:r>
              <a:rPr lang="en-US" sz="1800" b="0">
                <a:solidFill>
                  <a:srgbClr val="B45F06"/>
                </a:solidFill>
              </a:rPr>
              <a:t>"click"</a:t>
            </a:r>
            <a:r>
              <a:rPr lang="en-US" sz="1800" b="0">
                <a:solidFill>
                  <a:schemeClr val="dk1"/>
                </a:solidFill>
              </a:rPr>
              <a:t>, </a:t>
            </a:r>
            <a:r>
              <a:rPr lang="en-US" sz="1800" b="0">
                <a:solidFill>
                  <a:srgbClr val="33AC71"/>
                </a:solidFill>
              </a:rPr>
              <a:t>whenClickedFunc</a:t>
            </a:r>
            <a:r>
              <a:rPr lang="en-US" sz="1800" b="0">
                <a:solidFill>
                  <a:schemeClr val="dk1"/>
                </a:solidFill>
              </a:rPr>
              <a:t>, </a:t>
            </a:r>
            <a:r>
              <a:rPr lang="en-US" sz="1800" b="0">
                <a:solidFill>
                  <a:srgbClr val="E91E63"/>
                </a:solidFill>
              </a:rPr>
              <a:t>false</a:t>
            </a:r>
            <a:r>
              <a:rPr lang="en-US" sz="1800" b="0">
                <a:solidFill>
                  <a:schemeClr val="dk1"/>
                </a:solidFill>
              </a:rPr>
              <a:t>);</a:t>
            </a:r>
            <a:endParaRPr sz="27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33AC71"/>
                </a:solidFill>
              </a:rPr>
              <a:t>function whenClickedFunc() {</a:t>
            </a:r>
            <a:br>
              <a:rPr lang="en-US" sz="1800" b="0">
                <a:solidFill>
                  <a:srgbClr val="33AC71"/>
                </a:solidFill>
              </a:rPr>
            </a:br>
            <a:r>
              <a:rPr lang="en-US" sz="1800" b="0">
                <a:solidFill>
                  <a:srgbClr val="33AC71"/>
                </a:solidFill>
              </a:rPr>
              <a:t>  console.log("You clicked me");</a:t>
            </a:r>
            <a:br>
              <a:rPr lang="en-US" sz="1800" b="0">
                <a:solidFill>
                  <a:srgbClr val="33AC71"/>
                </a:solidFill>
              </a:rPr>
            </a:br>
            <a:r>
              <a:rPr lang="en-US" sz="1800" b="0">
                <a:solidFill>
                  <a:srgbClr val="33AC71"/>
                </a:solidFill>
              </a:rPr>
              <a:t>}</a:t>
            </a:r>
            <a:endParaRPr sz="2798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198" b="0">
              <a:solidFill>
                <a:srgbClr val="1A340C"/>
              </a:solidFill>
            </a:endParaRPr>
          </a:p>
        </p:txBody>
      </p:sp>
      <p:sp>
        <p:nvSpPr>
          <p:cNvPr id="253" name="Google Shape;253;p28"/>
          <p:cNvSpPr txBox="1">
            <a:spLocks noGrp="1"/>
          </p:cNvSpPr>
          <p:nvPr>
            <p:ph type="body" idx="1"/>
          </p:nvPr>
        </p:nvSpPr>
        <p:spPr>
          <a:xfrm>
            <a:off x="615300" y="4689900"/>
            <a:ext cx="10961400" cy="1507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var button = document.getElementById("click-button");</a:t>
            </a:r>
            <a:br>
              <a:rPr lang="en-US" sz="1800" b="0">
                <a:solidFill>
                  <a:schemeClr val="dk1"/>
                </a:solidFill>
              </a:rPr>
            </a:br>
            <a:r>
              <a:rPr lang="en-US" sz="1800" b="0">
                <a:solidFill>
                  <a:schemeClr val="dk1"/>
                </a:solidFill>
              </a:rPr>
              <a:t>button.</a:t>
            </a:r>
            <a:r>
              <a:rPr lang="en-US" sz="1800">
                <a:solidFill>
                  <a:schemeClr val="lt1"/>
                </a:solidFill>
              </a:rPr>
              <a:t>addEventListener</a:t>
            </a:r>
            <a:r>
              <a:rPr lang="en-US" sz="1800" b="0">
                <a:solidFill>
                  <a:schemeClr val="dk1"/>
                </a:solidFill>
              </a:rPr>
              <a:t>(</a:t>
            </a:r>
            <a:r>
              <a:rPr lang="en-US" sz="1800" b="0">
                <a:solidFill>
                  <a:srgbClr val="B45F06"/>
                </a:solidFill>
              </a:rPr>
              <a:t>"click"</a:t>
            </a:r>
            <a:r>
              <a:rPr lang="en-US" sz="1800" b="0">
                <a:solidFill>
                  <a:schemeClr val="dk1"/>
                </a:solidFill>
              </a:rPr>
              <a:t>, </a:t>
            </a:r>
            <a:r>
              <a:rPr lang="en-US" sz="1800" b="0">
                <a:solidFill>
                  <a:srgbClr val="33AC71"/>
                </a:solidFill>
              </a:rPr>
              <a:t>function () {</a:t>
            </a:r>
            <a:br>
              <a:rPr lang="en-US" sz="1800" b="0">
                <a:solidFill>
                  <a:srgbClr val="33AC71"/>
                </a:solidFill>
              </a:rPr>
            </a:br>
            <a:r>
              <a:rPr lang="en-US" sz="1800" b="0">
                <a:solidFill>
                  <a:srgbClr val="33AC71"/>
                </a:solidFill>
              </a:rPr>
              <a:t>  console.log("You clicked me");</a:t>
            </a:r>
            <a:br>
              <a:rPr lang="en-US" sz="1800" b="0">
                <a:solidFill>
                  <a:srgbClr val="33AC71"/>
                </a:solidFill>
              </a:rPr>
            </a:br>
            <a:r>
              <a:rPr lang="en-US" sz="1800" b="0">
                <a:solidFill>
                  <a:srgbClr val="33AC71"/>
                </a:solidFill>
              </a:rPr>
              <a:t>}</a:t>
            </a:r>
            <a:r>
              <a:rPr lang="en-US" sz="1800" b="0">
                <a:solidFill>
                  <a:schemeClr val="dk1"/>
                </a:solidFill>
              </a:rPr>
              <a:t>, </a:t>
            </a:r>
            <a:r>
              <a:rPr lang="en-US" sz="1800" b="0">
                <a:solidFill>
                  <a:srgbClr val="E91E63"/>
                </a:solidFill>
              </a:rPr>
              <a:t>false</a:t>
            </a:r>
            <a:r>
              <a:rPr lang="en-US" sz="1800" b="0">
                <a:solidFill>
                  <a:schemeClr val="dk1"/>
                </a:solidFill>
              </a:rPr>
              <a:t>);</a:t>
            </a:r>
            <a:endParaRPr sz="27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198" b="0">
              <a:solidFill>
                <a:srgbClr val="1A340C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571033" y="1899133"/>
            <a:ext cx="39999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Напишете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JS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който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сменява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настроението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Smiley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след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натискане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бутон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bg-BG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Използвайте слушател на събитие.</a:t>
            </a:r>
            <a:endParaRPr sz="1900" dirty="0"/>
          </a:p>
        </p:txBody>
      </p:sp>
      <p:pic>
        <p:nvPicPr>
          <p:cNvPr id="260" name="Google Shape;260;p29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249" y="2196816"/>
            <a:ext cx="38989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541308" y="253325"/>
            <a:ext cx="8246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Using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DOM Event Listeners - TASK</a:t>
            </a:r>
            <a:endParaRPr sz="1900"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 idx="4294967295"/>
          </p:nvPr>
        </p:nvSpPr>
        <p:spPr>
          <a:xfrm>
            <a:off x="4449775" y="2259575"/>
            <a:ext cx="3280500" cy="2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0">
                <a:solidFill>
                  <a:srgbClr val="FFFFFF"/>
                </a:solidFill>
              </a:rPr>
              <a:t>Event Object</a:t>
            </a:r>
            <a:endParaRPr sz="3198" b="0"/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0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</a:rPr>
              <a:t>When handling an event we/event handlers/ have access to the </a:t>
            </a:r>
            <a:r>
              <a:rPr lang="en-US" sz="2000" b="1">
                <a:solidFill>
                  <a:schemeClr val="dk1"/>
                </a:solidFill>
              </a:rPr>
              <a:t>event object.</a:t>
            </a:r>
            <a:endParaRPr sz="2000" b="1"/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It contains info for - 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the event type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event target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the key /if keyboard event/ that has triggered the event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the mouse button /if mouse event/ that has been clicked and triggered the event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the mouse position on the screen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0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000" i="1">
                <a:solidFill>
                  <a:schemeClr val="dk1"/>
                </a:solidFill>
              </a:rPr>
              <a:t>For debugging purposes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190400" y="138750"/>
            <a:ext cx="9074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 Object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 sz="3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Event Object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>
            <a:spLocks noGrp="1"/>
          </p:cNvSpPr>
          <p:nvPr>
            <p:ph type="body" idx="1"/>
          </p:nvPr>
        </p:nvSpPr>
        <p:spPr>
          <a:xfrm>
            <a:off x="615275" y="2011800"/>
            <a:ext cx="10961400" cy="2259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0" dirty="0">
                <a:solidFill>
                  <a:schemeClr val="dk1"/>
                </a:solidFill>
              </a:rPr>
              <a:t>function </a:t>
            </a:r>
            <a:r>
              <a:rPr lang="en-US" sz="1600" b="0" dirty="0" err="1">
                <a:solidFill>
                  <a:schemeClr val="dk1"/>
                </a:solidFill>
              </a:rPr>
              <a:t>onButtonClick</a:t>
            </a:r>
            <a:r>
              <a:rPr lang="en-US" sz="1600" b="0" dirty="0">
                <a:solidFill>
                  <a:schemeClr val="dk1"/>
                </a:solidFill>
              </a:rPr>
              <a:t>(event) {</a:t>
            </a:r>
            <a:br>
              <a:rPr lang="en-US" sz="1600" b="0" dirty="0">
                <a:solidFill>
                  <a:schemeClr val="dk1"/>
                </a:solidFill>
              </a:rPr>
            </a:br>
            <a:r>
              <a:rPr lang="en-US" sz="1600" b="0" dirty="0">
                <a:solidFill>
                  <a:schemeClr val="dk1"/>
                </a:solidFill>
              </a:rPr>
              <a:t>  console.log(</a:t>
            </a:r>
            <a:r>
              <a:rPr lang="en-US" sz="1600" b="0" dirty="0" err="1">
                <a:solidFill>
                  <a:schemeClr val="dk1"/>
                </a:solidFill>
              </a:rPr>
              <a:t>event.target</a:t>
            </a:r>
            <a:r>
              <a:rPr lang="en-US" sz="1600" b="0" dirty="0">
                <a:solidFill>
                  <a:schemeClr val="dk1"/>
                </a:solidFill>
              </a:rPr>
              <a:t>);</a:t>
            </a:r>
            <a:br>
              <a:rPr lang="en-US" sz="1600" b="0" dirty="0">
                <a:solidFill>
                  <a:schemeClr val="dk1"/>
                </a:solidFill>
              </a:rPr>
            </a:br>
            <a:r>
              <a:rPr lang="en-US" sz="1600" b="0" dirty="0">
                <a:solidFill>
                  <a:schemeClr val="dk1"/>
                </a:solidFill>
              </a:rPr>
              <a:t>  console.log(</a:t>
            </a:r>
            <a:r>
              <a:rPr lang="en-US" sz="1600" b="0" dirty="0" err="1">
                <a:solidFill>
                  <a:schemeClr val="dk1"/>
                </a:solidFill>
              </a:rPr>
              <a:t>event.type</a:t>
            </a:r>
            <a:r>
              <a:rPr lang="en-US" sz="1600" b="0" dirty="0">
                <a:solidFill>
                  <a:schemeClr val="dk1"/>
                </a:solidFill>
              </a:rPr>
              <a:t>);</a:t>
            </a:r>
            <a:br>
              <a:rPr lang="en-US" sz="1600" b="0" dirty="0">
                <a:solidFill>
                  <a:schemeClr val="dk1"/>
                </a:solidFill>
              </a:rPr>
            </a:br>
            <a:r>
              <a:rPr lang="en-US" sz="1600" b="0" dirty="0">
                <a:solidFill>
                  <a:schemeClr val="dk1"/>
                </a:solidFill>
              </a:rPr>
              <a:t>  console.log(</a:t>
            </a:r>
            <a:r>
              <a:rPr lang="en-US" sz="1600" b="0" dirty="0" err="1">
                <a:solidFill>
                  <a:schemeClr val="dk1"/>
                </a:solidFill>
              </a:rPr>
              <a:t>event.clientX</a:t>
            </a:r>
            <a:r>
              <a:rPr lang="en-US" sz="1600" b="0" dirty="0">
                <a:solidFill>
                  <a:schemeClr val="dk1"/>
                </a:solidFill>
              </a:rPr>
              <a:t>, </a:t>
            </a:r>
            <a:r>
              <a:rPr lang="en-US" sz="1600" b="0" dirty="0" err="1">
                <a:solidFill>
                  <a:schemeClr val="dk1"/>
                </a:solidFill>
              </a:rPr>
              <a:t>event.clientY</a:t>
            </a:r>
            <a:r>
              <a:rPr lang="en-US" sz="1600" b="0" dirty="0">
                <a:solidFill>
                  <a:schemeClr val="dk1"/>
                </a:solidFill>
              </a:rPr>
              <a:t>);</a:t>
            </a:r>
            <a:br>
              <a:rPr lang="en-US" sz="1600" b="0" dirty="0">
                <a:solidFill>
                  <a:schemeClr val="dk1"/>
                </a:solidFill>
              </a:rPr>
            </a:br>
            <a:r>
              <a:rPr lang="en-US" sz="1600" b="0" dirty="0">
                <a:solidFill>
                  <a:schemeClr val="dk1"/>
                </a:solidFill>
              </a:rPr>
              <a:t>}</a:t>
            </a:r>
            <a:endParaRPr sz="3398" b="0" dirty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0" dirty="0">
                <a:solidFill>
                  <a:schemeClr val="dk1"/>
                </a:solidFill>
              </a:rPr>
              <a:t/>
            </a:r>
            <a:br>
              <a:rPr lang="en-US" sz="1600" b="0" dirty="0">
                <a:solidFill>
                  <a:schemeClr val="dk1"/>
                </a:solidFill>
              </a:rPr>
            </a:br>
            <a:r>
              <a:rPr lang="en-US" sz="1600" b="0" dirty="0" err="1">
                <a:solidFill>
                  <a:schemeClr val="dk1"/>
                </a:solidFill>
              </a:rPr>
              <a:t>button.addEventListener</a:t>
            </a:r>
            <a:r>
              <a:rPr lang="en-US" sz="1600" b="0" dirty="0">
                <a:solidFill>
                  <a:schemeClr val="dk1"/>
                </a:solidFill>
              </a:rPr>
              <a:t>("click", </a:t>
            </a:r>
            <a:r>
              <a:rPr lang="en-US" sz="1600" b="0" dirty="0" err="1">
                <a:solidFill>
                  <a:schemeClr val="dk1"/>
                </a:solidFill>
              </a:rPr>
              <a:t>onButtonClick</a:t>
            </a:r>
            <a:r>
              <a:rPr lang="en-US" sz="1600" b="0" dirty="0">
                <a:solidFill>
                  <a:schemeClr val="dk1"/>
                </a:solidFill>
              </a:rPr>
              <a:t>, </a:t>
            </a:r>
            <a:r>
              <a:rPr lang="en-US" sz="1600" dirty="0">
                <a:solidFill>
                  <a:schemeClr val="dk1"/>
                </a:solidFill>
              </a:rPr>
              <a:t>false</a:t>
            </a:r>
            <a:r>
              <a:rPr lang="en-US" sz="1600" b="0" dirty="0">
                <a:solidFill>
                  <a:schemeClr val="dk1"/>
                </a:solidFill>
              </a:rPr>
              <a:t>);</a:t>
            </a:r>
            <a:endParaRPr dirty="0"/>
          </a:p>
        </p:txBody>
      </p:sp>
      <p:sp>
        <p:nvSpPr>
          <p:cNvPr id="281" name="Google Shape;28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190400" y="138750"/>
            <a:ext cx="9074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 Object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 sz="3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644175" y="1407275"/>
            <a:ext cx="3865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the event target</a:t>
            </a:r>
            <a:endParaRPr sz="1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JavaScript Event Model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Registering events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HTML Attributes, </a:t>
            </a:r>
            <a:endParaRPr sz="14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DOM Properties </a:t>
            </a:r>
            <a:endParaRPr sz="14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DOM methods</a:t>
            </a:r>
            <a:endParaRPr sz="14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Event object</a:t>
            </a:r>
            <a:endParaRPr sz="1800"/>
          </a:p>
          <a:p>
            <a:pPr marL="45720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04" name="Google Shape;304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/>
        </p:nvSpPr>
        <p:spPr>
          <a:xfrm>
            <a:off x="4568675" y="2071250"/>
            <a:ext cx="29604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</a:rPr>
              <a:t>JavaScript Event 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0" y="159325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JavaScript Event Model </a:t>
            </a:r>
            <a:endParaRPr sz="19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US" b="1">
                <a:solidFill>
                  <a:schemeClr val="dk1"/>
                </a:solidFill>
              </a:rPr>
              <a:t>DOM event model</a:t>
            </a:r>
            <a:r>
              <a:rPr lang="en-US">
                <a:solidFill>
                  <a:schemeClr val="dk1"/>
                </a:solidFill>
              </a:rPr>
              <a:t> - allows user-browser interaction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6096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Consists of event/events and event listener(s), attached to a DOM object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</p:txBody>
      </p:sp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JS Event Model</a:t>
            </a:r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 idx="4294967295"/>
          </p:nvPr>
        </p:nvSpPr>
        <p:spPr>
          <a:xfrm>
            <a:off x="4416150" y="2291225"/>
            <a:ext cx="335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100" b="1">
                <a:solidFill>
                  <a:srgbClr val="FFFFFF"/>
                </a:solidFill>
              </a:rPr>
              <a:t>Event Types</a:t>
            </a:r>
            <a:endParaRPr sz="3098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Event type groups</a:t>
            </a:r>
            <a:endParaRPr sz="2100" b="1">
              <a:solidFill>
                <a:schemeClr val="dk1"/>
              </a:solidFill>
            </a:endParaRPr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Mouse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/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Touch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/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Form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/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Keyboard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/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DOM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 sz="2100">
              <a:solidFill>
                <a:schemeClr val="dk1"/>
              </a:solidFill>
            </a:endParaRPr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b="1">
                <a:solidFill>
                  <a:schemeClr val="dk1"/>
                </a:solidFill>
              </a:rPr>
              <a:t>Custom</a:t>
            </a:r>
            <a:r>
              <a:rPr lang="en-US" sz="2100">
                <a:solidFill>
                  <a:schemeClr val="dk1"/>
                </a:solidFill>
              </a:rPr>
              <a:t> events </a:t>
            </a:r>
            <a:endParaRPr sz="2100">
              <a:solidFill>
                <a:schemeClr val="dk1"/>
              </a:solidFill>
            </a:endParaRPr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u="sng">
                <a:solidFill>
                  <a:schemeClr val="hlink"/>
                </a:solidFill>
                <a:hlinkClick r:id="rId3"/>
              </a:rPr>
              <a:t>Full event types list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86" name="Google Shape;186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event types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types</a:t>
            </a:r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520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 Types </a:t>
            </a:r>
            <a:endParaRPr sz="1900"/>
          </a:p>
        </p:txBody>
      </p:sp>
      <p:pic>
        <p:nvPicPr>
          <p:cNvPr id="195" name="Google Shape;195;p21" descr="Без име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300" y="2055267"/>
            <a:ext cx="4699000" cy="35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 descr="Без име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3298" y="2117833"/>
            <a:ext cx="2552700" cy="30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 idx="4294967295"/>
          </p:nvPr>
        </p:nvSpPr>
        <p:spPr>
          <a:xfrm>
            <a:off x="4380398" y="2000025"/>
            <a:ext cx="3300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600" b="0" dirty="0">
                <a:solidFill>
                  <a:srgbClr val="FFFFFF"/>
                </a:solidFill>
              </a:rPr>
              <a:t>R</a:t>
            </a:r>
            <a:r>
              <a:rPr lang="en-US" sz="2600" b="0" dirty="0" smtClean="0">
                <a:solidFill>
                  <a:srgbClr val="FFFFFF"/>
                </a:solidFill>
              </a:rPr>
              <a:t>egistering </a:t>
            </a:r>
            <a:r>
              <a:rPr lang="en-US" sz="2600" b="0" dirty="0">
                <a:solidFill>
                  <a:srgbClr val="FFFFFF"/>
                </a:solidFill>
              </a:rPr>
              <a:t>an</a:t>
            </a:r>
            <a:endParaRPr sz="2598" b="0" dirty="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600" b="0" dirty="0">
                <a:solidFill>
                  <a:srgbClr val="FFFFFF"/>
                </a:solidFill>
              </a:rPr>
              <a:t>Event </a:t>
            </a:r>
            <a:endParaRPr sz="2598" b="0" dirty="0"/>
          </a:p>
          <a:p>
            <a:pPr marL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0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Registering an event through a </a:t>
            </a:r>
            <a:r>
              <a:rPr lang="en-US" sz="2400" b="1">
                <a:solidFill>
                  <a:schemeClr val="dk1"/>
                </a:solidFill>
              </a:rPr>
              <a:t>callback function </a:t>
            </a:r>
            <a:r>
              <a:rPr lang="en-US" sz="2400">
                <a:solidFill>
                  <a:schemeClr val="dk1"/>
                </a:solidFill>
              </a:rPr>
              <a:t>for a </a:t>
            </a:r>
            <a:r>
              <a:rPr lang="en-US" sz="2400" u="sng">
                <a:solidFill>
                  <a:schemeClr val="dk1"/>
                </a:solidFill>
              </a:rPr>
              <a:t>specific event type</a:t>
            </a:r>
            <a:r>
              <a:rPr lang="en-US" sz="2400">
                <a:solidFill>
                  <a:schemeClr val="dk1"/>
                </a:solidFill>
              </a:rPr>
              <a:t> and for a </a:t>
            </a:r>
            <a:r>
              <a:rPr lang="en-US" sz="2400" u="sng">
                <a:solidFill>
                  <a:schemeClr val="dk1"/>
                </a:solidFill>
              </a:rPr>
              <a:t>specific DOM element/s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We can register event as - 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a HTML attribute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using a DOM property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using DOM event handler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571025" y="0"/>
            <a:ext cx="82461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 Handlers</a:t>
            </a:r>
            <a:endParaRPr sz="1900"/>
          </a:p>
        </p:txBody>
      </p:sp>
      <p:sp>
        <p:nvSpPr>
          <p:cNvPr id="208" name="Google Shape;208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Event Handler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497</Words>
  <Application>Microsoft Office PowerPoint</Application>
  <PresentationFormat>По избор</PresentationFormat>
  <Paragraphs>127</Paragraphs>
  <Slides>21</Slides>
  <Notes>21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8" baseType="lpstr">
      <vt:lpstr>Arial</vt:lpstr>
      <vt:lpstr>Noto Sans Symbols</vt:lpstr>
      <vt:lpstr>Roboto</vt:lpstr>
      <vt:lpstr>Calibri</vt:lpstr>
      <vt:lpstr>Courier New</vt:lpstr>
      <vt:lpstr>Consolas</vt:lpstr>
      <vt:lpstr>1_SoftUni3_1</vt:lpstr>
      <vt:lpstr>JavaScript  Events  </vt:lpstr>
      <vt:lpstr>Table of Contents</vt:lpstr>
      <vt:lpstr>Презентация на PowerPoint</vt:lpstr>
      <vt:lpstr>Презентация на PowerPoint</vt:lpstr>
      <vt:lpstr>Event Types</vt:lpstr>
      <vt:lpstr>Event types</vt:lpstr>
      <vt:lpstr>Презентация на PowerPoint</vt:lpstr>
      <vt:lpstr>Registering an Event 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Event Object 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Events</dc:title>
  <dc:creator>Milena</dc:creator>
  <cp:lastModifiedBy>Ariel</cp:lastModifiedBy>
  <cp:revision>4</cp:revision>
  <dcterms:modified xsi:type="dcterms:W3CDTF">2021-06-10T05:10:53Z</dcterms:modified>
</cp:coreProperties>
</file>